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6" r:id="rId2"/>
    <p:sldId id="267" r:id="rId3"/>
    <p:sldId id="256" r:id="rId4"/>
    <p:sldId id="257" r:id="rId5"/>
    <p:sldId id="26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9" r:id="rId14"/>
    <p:sldId id="270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00505000000020004" pitchFamily="2" charset="0"/>
      <p:regular r:id="rId21"/>
      <p:bold r:id="rId22"/>
      <p:boldItalic r:id="rId23"/>
    </p:embeddedFont>
    <p:embeddedFont>
      <p:font typeface="Saira Medium" panose="020B0604020202020204" charset="0"/>
      <p:regular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Roboto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320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5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fr-fr/microsoft-365/excel" TargetMode="External"/><Relationship Id="rId2" Type="http://schemas.openxmlformats.org/officeDocument/2006/relationships/hyperlink" Target="https://petergraphic35.atlassian.net/jira/software/projects/SCRUM/boards/1/backlo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ns3.com/" TargetMode="External"/><Relationship Id="rId5" Type="http://schemas.openxmlformats.org/officeDocument/2006/relationships/hyperlink" Target="https://www.netacad.com/cisco-packet-tracer" TargetMode="External"/><Relationship Id="rId4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58" y="361339"/>
            <a:ext cx="4476685" cy="2080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DD8E5-6620-4728-950F-904B53708A4E}"/>
              </a:ext>
            </a:extLst>
          </p:cNvPr>
          <p:cNvSpPr txBox="1"/>
          <p:nvPr/>
        </p:nvSpPr>
        <p:spPr>
          <a:xfrm>
            <a:off x="3786639" y="3725775"/>
            <a:ext cx="6984299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3600" b="1" u="sng" dirty="0">
                <a:solidFill>
                  <a:schemeClr val="accent1"/>
                </a:solidFill>
                <a:latin typeface="Montserrat" panose="02000505000000020004" pitchFamily="2" charset="0"/>
              </a:rPr>
              <a:t>Troisième année</a:t>
            </a:r>
            <a:endParaRPr lang="en-US" sz="3600" b="1" dirty="0">
              <a:solidFill>
                <a:schemeClr val="accent1"/>
              </a:solidFill>
              <a:latin typeface="Montserrat" panose="02000505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332FB-FF2D-4F1F-B07F-3BD28C725EAB}"/>
              </a:ext>
            </a:extLst>
          </p:cNvPr>
          <p:cNvSpPr txBox="1"/>
          <p:nvPr/>
        </p:nvSpPr>
        <p:spPr>
          <a:xfrm>
            <a:off x="1324708" y="2614450"/>
            <a:ext cx="11908163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FACULTE </a:t>
            </a:r>
            <a:r>
              <a:rPr lang="fr-FR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DES SCIENCES ET DES TECHNOLOGIES</a:t>
            </a:r>
            <a:endParaRPr lang="en-US" sz="3600" b="1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algn="ctr"/>
            <a:r>
              <a:rPr lang="fr-FR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(FST)</a:t>
            </a:r>
            <a:endParaRPr lang="en-US" sz="3600" b="1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5A67F-104E-43EC-9B81-67F6D8ED53E4}"/>
              </a:ext>
            </a:extLst>
          </p:cNvPr>
          <p:cNvSpPr txBox="1"/>
          <p:nvPr/>
        </p:nvSpPr>
        <p:spPr>
          <a:xfrm>
            <a:off x="1719830" y="4409554"/>
            <a:ext cx="1111791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accent1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Nom Complet: </a:t>
            </a:r>
            <a:r>
              <a:rPr lang="en-US" altLang="ko-KR" sz="3600" b="1" dirty="0" smtClean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Peterson CHERY</a:t>
            </a:r>
            <a:endParaRPr lang="ko-KR" altLang="en-US" sz="3600" b="1" dirty="0">
              <a:solidFill>
                <a:schemeClr val="bg1"/>
              </a:solidFill>
              <a:latin typeface="Montserrat" panose="0200050500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5A67F-104E-43EC-9B81-67F6D8ED53E4}"/>
              </a:ext>
            </a:extLst>
          </p:cNvPr>
          <p:cNvSpPr txBox="1"/>
          <p:nvPr/>
        </p:nvSpPr>
        <p:spPr>
          <a:xfrm>
            <a:off x="1604211" y="5908647"/>
            <a:ext cx="11701482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accent1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Sujet: </a:t>
            </a:r>
            <a:r>
              <a:rPr lang="fr-FR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Configuration et Étude des </a:t>
            </a:r>
            <a:r>
              <a:rPr lang="fr-FR" sz="3600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Services DNS </a:t>
            </a:r>
            <a:r>
              <a:rPr lang="fr-FR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et DHCP </a:t>
            </a:r>
            <a:r>
              <a:rPr lang="fr-FR" sz="3600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avec GNS3 </a:t>
            </a:r>
            <a:r>
              <a:rPr lang="fr-FR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et Cisco Packet Tracer</a:t>
            </a:r>
            <a:endParaRPr lang="en-US" sz="36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5A67F-104E-43EC-9B81-67F6D8ED53E4}"/>
              </a:ext>
            </a:extLst>
          </p:cNvPr>
          <p:cNvSpPr txBox="1"/>
          <p:nvPr/>
        </p:nvSpPr>
        <p:spPr>
          <a:xfrm>
            <a:off x="2806370" y="5160265"/>
            <a:ext cx="894483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accent1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Professeur</a:t>
            </a:r>
            <a:r>
              <a:rPr lang="en-US" altLang="ko-KR" sz="3600" dirty="0" smtClean="0">
                <a:solidFill>
                  <a:schemeClr val="accent1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: </a:t>
            </a:r>
            <a:r>
              <a:rPr lang="fr-FR" sz="3600" b="1" dirty="0" err="1">
                <a:solidFill>
                  <a:schemeClr val="bg1"/>
                </a:solidFill>
                <a:latin typeface="Montserrat" panose="02000505000000020004" pitchFamily="2" charset="0"/>
              </a:rPr>
              <a:t>Ismael</a:t>
            </a:r>
            <a:r>
              <a:rPr lang="fr-FR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 SAINT AMOUR</a:t>
            </a:r>
            <a:endParaRPr lang="ko-KR" altLang="en-US" sz="3600" dirty="0">
              <a:solidFill>
                <a:schemeClr val="bg1"/>
              </a:solidFill>
              <a:latin typeface="Montserrat" panose="0200050500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801600" y="7646276"/>
            <a:ext cx="1828800" cy="583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914054" y="0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92533" y="342822"/>
            <a:ext cx="74453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PLANNING DU PROJET (GANTT)</a:t>
            </a:r>
            <a:endParaRPr lang="en-US" sz="3600" dirty="0">
              <a:latin typeface="Montserrat" panose="0200050500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801600" y="7646276"/>
            <a:ext cx="1828800" cy="583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60" y="1189410"/>
            <a:ext cx="11010340" cy="692983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0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3914054" y="0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14648" y="842913"/>
            <a:ext cx="6114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 smtClean="0">
                <a:solidFill>
                  <a:schemeClr val="bg1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RÉSULTATS ATTENDUS</a:t>
            </a:r>
            <a:endParaRPr lang="en-US" sz="4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232137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dirty="0">
                <a:solidFill>
                  <a:schemeClr val="accent2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100%</a:t>
            </a:r>
            <a:endParaRPr lang="en-US" sz="5400" dirty="0">
              <a:solidFill>
                <a:schemeClr val="accent2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80148" y="3263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 smtClean="0">
                <a:solidFill>
                  <a:srgbClr val="00B050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COUVERTURE</a:t>
            </a:r>
            <a:endParaRPr lang="en-US" sz="3200" dirty="0">
              <a:solidFill>
                <a:srgbClr val="00B050"/>
              </a:solidFill>
              <a:latin typeface="Montserrat" panose="02000505000000020004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754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Des clients recevant automatiquement leur configuration IP.</a:t>
            </a:r>
            <a:endParaRPr lang="en-US" sz="175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42021" y="2232137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dirty="0">
                <a:solidFill>
                  <a:schemeClr val="accent2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&lt;1s</a:t>
            </a:r>
            <a:endParaRPr lang="en-US" sz="5400" dirty="0">
              <a:solidFill>
                <a:schemeClr val="accent2"/>
              </a:solidFill>
              <a:latin typeface="Montserrat" panose="02000505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128498" y="3263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 smtClean="0">
                <a:solidFill>
                  <a:srgbClr val="00B050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RÉSOLUTION</a:t>
            </a:r>
            <a:endParaRPr lang="en-US" sz="3200" dirty="0">
              <a:solidFill>
                <a:srgbClr val="00B050"/>
              </a:solidFill>
              <a:latin typeface="Montserrat" panose="02000505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42021" y="375435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Temps de réponse DNS pour les noms internes.</a:t>
            </a:r>
            <a:endParaRPr lang="en-US" sz="175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767846" y="527423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dirty="0">
                <a:solidFill>
                  <a:schemeClr val="accent2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0</a:t>
            </a:r>
            <a:endParaRPr lang="en-US" sz="5400" dirty="0">
              <a:solidFill>
                <a:schemeClr val="accent2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154323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 smtClean="0">
                <a:solidFill>
                  <a:srgbClr val="00B050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ERREURS</a:t>
            </a:r>
            <a:endParaRPr lang="en-US" sz="3200" dirty="0">
              <a:solidFill>
                <a:srgbClr val="00B050"/>
              </a:solidFill>
              <a:latin typeface="Montserrat" panose="02000505000000020004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767846" y="679644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Élimination des erreurs de configuration manuelle.</a:t>
            </a:r>
            <a:endParaRPr lang="en-US" sz="175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8854" y="1327249"/>
            <a:ext cx="7556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CONCLUSION DU PROJET</a:t>
            </a:r>
            <a:endParaRPr lang="en-US" sz="4450" dirty="0">
              <a:latin typeface="Montserrat" panose="02000505000000020004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62782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67033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705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MAÎTRISE TECHNIQUE</a:t>
            </a:r>
            <a:endParaRPr lang="en-US" sz="2200" dirty="0">
              <a:latin typeface="Montserrat" panose="02000505000000020004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3196114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Configuration DNS/DHCP sur équipements Cisco en environnement simulé.</a:t>
            </a:r>
            <a:endParaRPr lang="en-US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918749" y="262782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20" y="267033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55865" y="27056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COMPRÉHENSION APPROFONDIE</a:t>
            </a:r>
            <a:endParaRPr lang="en-US" sz="2200" dirty="0">
              <a:latin typeface="Montserrat" panose="02000505000000020004" pitchFamily="2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655865" y="3550444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Des enjeux d'automatisation des infrastructures réseau.</a:t>
            </a:r>
            <a:endParaRPr lang="en-US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525871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30121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36580"/>
            <a:ext cx="314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PRÉREQUIS PROFESSIONNEL</a:t>
            </a:r>
            <a:endParaRPr lang="en-US" sz="2200" dirty="0">
              <a:latin typeface="Montserrat" panose="02000505000000020004" pitchFamily="2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30906" y="582699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Compétences consolidées pour l'administration réseau en entreprise.</a:t>
            </a:r>
            <a:endParaRPr lang="en-US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01600" y="7646276"/>
            <a:ext cx="1828800" cy="583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5635360" y="444435"/>
            <a:ext cx="3359680" cy="69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</a:rPr>
              <a:t>BIBLIOGRAPHIE</a:t>
            </a:r>
            <a:endParaRPr lang="en-US" sz="3200" b="1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914054" y="0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89299" y="856203"/>
            <a:ext cx="12626701" cy="72019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</a:rPr>
              <a:t>Jirah</a:t>
            </a: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</a:rPr>
              <a:t>   </a:t>
            </a: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  <a:hlinkClick r:id="rId2"/>
              </a:rPr>
              <a:t>https://petergraphic35.atlassian.net/jira/software/projects/SCRUM/boards/1/backlog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  <a:ea typeface="Montserrat Bold" pitchFamily="34" charset="-122"/>
              <a:cs typeface="Montserrat Bold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 Excel : 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  <a:hlinkClick r:id="rId3"/>
              </a:rPr>
              <a:t>      https://www.microsoft.com/fr-fr/microsoft-365/excel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  <a:ea typeface="Montserrat Bold" pitchFamily="34" charset="-122"/>
              <a:cs typeface="Montserrat Bold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</a:rPr>
              <a:t>3.    Corel 2019 :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  <a:hlinkClick r:id="rId4" action="ppaction://hlinksldjump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  <a:hlinkClick r:id="rId4" action="ppaction://hlinksldjump"/>
              </a:rPr>
              <a:t>      </a:t>
            </a: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  <a:hlinkClick r:id="rId4" action="ppaction://hlinksldjump"/>
              </a:rPr>
              <a:t>https://www.coreldraw.com/fr/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  <a:ea typeface="Montserrat Bold" pitchFamily="34" charset="-122"/>
              <a:cs typeface="Montserrat Bold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</a:rPr>
              <a:t>4.   Cisco Packet Tracer 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hlinkClick r:id="rId5"/>
              </a:rPr>
              <a:t>       https://www.netacad.com/cisco-packet-tracer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5.    GNS3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2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  <a:hlinkClick r:id="rId6"/>
              </a:rPr>
              <a:t>       </a:t>
            </a:r>
            <a:r>
              <a:rPr lang="en-US" sz="2800" b="1" u="sng" dirty="0" smtClean="0">
                <a:solidFill>
                  <a:schemeClr val="accent2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  <a:hlinkClick r:id="rId6"/>
              </a:rPr>
              <a:t>https://www.gns3.com/</a:t>
            </a:r>
            <a:endParaRPr lang="en-US" sz="2800" b="1" u="sng" dirty="0">
              <a:solidFill>
                <a:schemeClr val="accent2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9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2801600" y="7646276"/>
            <a:ext cx="1828800" cy="583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3914054" y="0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332FB-FF2D-4F1F-B07F-3BD28C725EAB}"/>
              </a:ext>
            </a:extLst>
          </p:cNvPr>
          <p:cNvSpPr txBox="1"/>
          <p:nvPr/>
        </p:nvSpPr>
        <p:spPr>
          <a:xfrm>
            <a:off x="1361115" y="1900682"/>
            <a:ext cx="11908163" cy="186204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1500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Merci!</a:t>
            </a:r>
            <a:endParaRPr lang="en-US" sz="11500" b="1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332FB-FF2D-4F1F-B07F-3BD28C725EAB}"/>
              </a:ext>
            </a:extLst>
          </p:cNvPr>
          <p:cNvSpPr txBox="1"/>
          <p:nvPr/>
        </p:nvSpPr>
        <p:spPr>
          <a:xfrm>
            <a:off x="1324701" y="3762730"/>
            <a:ext cx="11908163" cy="186204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1500" b="1" dirty="0" smtClean="0">
                <a:solidFill>
                  <a:srgbClr val="0563C1"/>
                </a:solidFill>
                <a:latin typeface="Montserrat" panose="02000505000000020004" pitchFamily="2" charset="0"/>
              </a:rPr>
              <a:t>Question?</a:t>
            </a:r>
            <a:endParaRPr lang="en-US" sz="11500" b="1" dirty="0">
              <a:solidFill>
                <a:srgbClr val="0563C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07686" y="7641771"/>
            <a:ext cx="2090060" cy="58782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D34EB-5463-4FA3-AC50-50177AD4F407}"/>
              </a:ext>
            </a:extLst>
          </p:cNvPr>
          <p:cNvSpPr txBox="1"/>
          <p:nvPr/>
        </p:nvSpPr>
        <p:spPr>
          <a:xfrm>
            <a:off x="3319583" y="474714"/>
            <a:ext cx="8178802" cy="646331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3600" b="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PLAN</a:t>
            </a:r>
            <a:endParaRPr lang="ko-KR" altLang="en-US" sz="2800" b="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62720" y="1027628"/>
            <a:ext cx="10079695" cy="72019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914400" indent="-914400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</a:rPr>
              <a:t>Introduction</a:t>
            </a:r>
          </a:p>
          <a:p>
            <a:pPr marL="914400" indent="-914400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Contexte et Problématique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  <a:ea typeface="Montserrat Bold" pitchFamily="34" charset="-122"/>
              <a:cs typeface="Montserrat Bold" pitchFamily="34" charset="-12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</a:rPr>
              <a:t>L’architecture Physique du Projet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  <a:ea typeface="Montserrat Bold" pitchFamily="34" charset="-122"/>
              <a:cs typeface="Montserrat Bold" pitchFamily="34" charset="-12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</a:rPr>
              <a:t>Objectifs du Projet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Technologies Utilisées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Fonctionnalités des Services DNS et DHCP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Architecture Logique du Projet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Planning du Projet (Gantt)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Résultats Attendus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Conclusion du Projet</a:t>
            </a:r>
            <a:endParaRPr lang="en-US" sz="2800" b="1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romanUcPeriod"/>
            </a:pPr>
            <a:r>
              <a:rPr lang="en-US" sz="28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</a:rPr>
              <a:t>Bibliographie</a:t>
            </a:r>
            <a:endParaRPr lang="en-US" sz="2800" b="1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66756" y="0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2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2481" y="1137125"/>
            <a:ext cx="7971838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b="1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CONFIGURATION ET ÉTUDE DES SERVICES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b="1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DNS ET DHCP AVEC GNS3 ET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b="1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CISCO PACKET TRACER</a:t>
            </a:r>
            <a:endParaRPr lang="en-US" sz="2800" b="1" dirty="0">
              <a:latin typeface="Montserrat" panose="020005050000000200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547242"/>
            <a:ext cx="7764129" cy="3815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fr-F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Dans un réseau informatique moderne, la configuration et la gestion efficaces des services essentiels tels que le </a:t>
            </a:r>
            <a:r>
              <a:rPr lang="fr-F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DNS</a:t>
            </a:r>
            <a:r>
              <a:rPr lang="fr-F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(Domain Name System) et le </a:t>
            </a:r>
            <a:r>
              <a:rPr lang="fr-F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DHCP</a:t>
            </a:r>
            <a:r>
              <a:rPr lang="fr-F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(Dynamic Host Configuration Protocol) sont fondamentales pour garantir la connectivité, la facilité de gestion, et la stabilité du système. </a:t>
            </a:r>
          </a:p>
          <a:p>
            <a:pPr algn="just"/>
            <a:endParaRPr lang="fr-FR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algn="just"/>
            <a:r>
              <a:rPr lang="fr-F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Mon projet vise à simuler et à étudier le fonctionnement de ces services à l’aide de deux outils de simulation de réseaux : </a:t>
            </a:r>
            <a:r>
              <a:rPr lang="fr-F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Cisco Packet Tracer</a:t>
            </a:r>
            <a:r>
              <a:rPr lang="fr-F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et </a:t>
            </a:r>
            <a:r>
              <a:rPr lang="fr-F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GNS3</a:t>
            </a:r>
            <a:r>
              <a:rPr lang="fr-F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. Il permettra de comprendre le rôle de chaque service dans un environnement réseau réaliste, leur configuration, ainsi que les interactions entre les clients et les serveurs.</a:t>
            </a:r>
            <a:endParaRPr lang="fr-F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01600" y="7646276"/>
            <a:ext cx="1828800" cy="583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6751" y="1202900"/>
            <a:ext cx="70073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CONTEXTE ET PROBLÉMATIQUE</a:t>
            </a:r>
            <a:endParaRPr lang="en-US" sz="4000" dirty="0">
              <a:latin typeface="Montserrat" panose="02000505000000020004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3449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Multiplication des réseaux</a:t>
            </a:r>
            <a:endParaRPr lang="en-US" sz="2800" b="1" dirty="0">
              <a:latin typeface="Montserrat" panose="02000505000000020004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65586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Nécessite une gestion automatique des adresses IP.</a:t>
            </a:r>
            <a:endParaRPr lang="en-US" sz="2400" dirty="0">
              <a:latin typeface="Montserrat" panose="02000505000000020004" pitchFamily="2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3071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Configuration manuelle</a:t>
            </a:r>
            <a:endParaRPr lang="en-US" sz="2800" b="1" dirty="0">
              <a:latin typeface="Montserrat" panose="02000505000000020004" pitchFamily="2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5971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Source d'erreurs et d'inefficacité opérationnelle.</a:t>
            </a:r>
            <a:endParaRPr lang="en-US" sz="2400" dirty="0">
              <a:latin typeface="Montserrat" panose="02000505000000020004" pitchFamily="2" charset="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3195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Besoin d'automatisation</a:t>
            </a:r>
            <a:endParaRPr lang="en-US" sz="2800" b="1" dirty="0">
              <a:latin typeface="Montserrat" panose="02000505000000020004" pitchFamily="2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71211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Étude DNS/DHCP pour adressage et </a:t>
            </a:r>
            <a:endParaRPr lang="en-US" sz="2400" dirty="0" smtClean="0">
              <a:solidFill>
                <a:srgbClr val="E5E0DF"/>
              </a:solidFill>
              <a:latin typeface="Montserrat" panose="02000505000000020004" pitchFamily="2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 smtClean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résolution </a:t>
            </a:r>
            <a:r>
              <a:rPr lang="en-US" sz="2400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de noms.</a:t>
            </a:r>
            <a:endParaRPr lang="en-US" sz="2400" dirty="0">
              <a:latin typeface="Montserrat" panose="02000505000000020004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801600" y="7646276"/>
            <a:ext cx="1828800" cy="583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01600" y="7646276"/>
            <a:ext cx="1828800" cy="583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3151478" y="444435"/>
            <a:ext cx="8327445" cy="69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Montserrat" panose="02000505000000020004" pitchFamily="2" charset="0"/>
                <a:ea typeface="Montserrat Bold" pitchFamily="34" charset="-122"/>
                <a:cs typeface="Montserrat Bold" pitchFamily="34" charset="-120"/>
              </a:rPr>
              <a:t>L’ARCHITECTURE PHYSIQUE DU PROJET</a:t>
            </a:r>
            <a:endParaRPr lang="en-US" sz="3200" b="1" dirty="0" smtClean="0">
              <a:solidFill>
                <a:schemeClr val="bg1"/>
              </a:solidFill>
              <a:latin typeface="Montserrat" panose="02000505000000020004" pitchFamily="2" charset="0"/>
              <a:ea typeface="Montserrat Bold" pitchFamily="34" charset="-122"/>
              <a:cs typeface="Montserrat Bold" pitchFamily="34" charset="-12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4" y="1703364"/>
            <a:ext cx="12560971" cy="61872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914054" y="0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4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66338" y="14116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OBJECTIFS DU PROJET</a:t>
            </a:r>
            <a:endParaRPr lang="en-US" sz="4400" dirty="0">
              <a:latin typeface="Montserrat" panose="02000505000000020004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35238" y="301906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745421" y="3019068"/>
            <a:ext cx="3371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Déploiement des Services</a:t>
            </a:r>
            <a:endParaRPr lang="en-US" sz="2800" b="1" dirty="0">
              <a:latin typeface="Montserrat" panose="02000505000000020004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745421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Configurer DNS et DHCP sur des réseaux simulés.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575399" y="4099203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085582" y="4099203"/>
            <a:ext cx="3935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Utilisation d'Outils Spécialisés</a:t>
            </a:r>
            <a:endParaRPr lang="en-US" sz="2800" b="1" dirty="0">
              <a:latin typeface="Montserrat" panose="02000505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85582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Maîtriser GNS3 et Cisco Packet Tracer pour la simulation.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915680" y="517933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425863" y="5179338"/>
            <a:ext cx="3751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Compréhension Approfondie</a:t>
            </a:r>
            <a:endParaRPr lang="en-US" sz="2800" b="1" dirty="0">
              <a:latin typeface="Montserrat" panose="02000505000000020004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425863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Améliorer les connaissances en automatisation réseau.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062" y="-15597"/>
            <a:ext cx="740979" cy="8229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9472" y="647449"/>
            <a:ext cx="7731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TECHNOLOGIES UTILISÉES</a:t>
            </a:r>
            <a:endParaRPr lang="en-US" sz="4450" dirty="0">
              <a:latin typeface="Montserrat" panose="02000505000000020004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239" y="5780723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748" y="4313396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5137" y="5780723"/>
            <a:ext cx="382667" cy="478393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436489" y="307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GNS3</a:t>
            </a:r>
            <a:endParaRPr lang="en-US" sz="2200" dirty="0">
              <a:latin typeface="Montserrat" panose="02000505000000020004" pitchFamily="2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793790" y="35687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Simulation de topologies complexes pour tests avancés.</a:t>
            </a:r>
            <a:endParaRPr lang="en-US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897523" y="190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CISCO PACKET TRACER</a:t>
            </a:r>
            <a:endParaRPr lang="en-US" sz="2200" dirty="0">
              <a:latin typeface="Montserrat" panose="02000505000000020004" pitchFamily="2" charset="0"/>
            </a:endParaRPr>
          </a:p>
        </p:txBody>
      </p:sp>
      <p:sp>
        <p:nvSpPr>
          <p:cNvPr id="12" name="Text 4"/>
          <p:cNvSpPr/>
          <p:nvPr/>
        </p:nvSpPr>
        <p:spPr>
          <a:xfrm>
            <a:off x="5254704" y="239506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Configuration didactique d'équipements réseau.</a:t>
            </a:r>
            <a:endParaRPr lang="en-US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3" name="Text 5"/>
          <p:cNvSpPr/>
          <p:nvPr/>
        </p:nvSpPr>
        <p:spPr>
          <a:xfrm>
            <a:off x="10358557" y="307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ÉQUIPEMENTS VIRTUELS</a:t>
            </a:r>
            <a:endParaRPr lang="en-US" sz="2200" dirty="0">
              <a:latin typeface="Montserrat" panose="02000505000000020004" pitchFamily="2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9715738" y="35687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Routeurs, switches, et machines virtuelles.</a:t>
            </a:r>
            <a:endParaRPr lang="en-US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801600" y="7646276"/>
            <a:ext cx="1828800" cy="583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410824">
            <a:off x="13445843" y="4571921"/>
            <a:ext cx="1386410" cy="6195848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1410824">
            <a:off x="-390906" y="-2096087"/>
            <a:ext cx="1386410" cy="6195848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894" y="683062"/>
            <a:ext cx="7796212" cy="1203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FONCTIONNALITÉS DES SERVICES DNS ET DHCP</a:t>
            </a:r>
            <a:endParaRPr lang="en-US" sz="3200" dirty="0">
              <a:latin typeface="Montserrat" panose="02000505000000020004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73894" y="2175153"/>
            <a:ext cx="3801904" cy="2897386"/>
          </a:xfrm>
          <a:prstGeom prst="roundRect">
            <a:avLst>
              <a:gd name="adj" fmla="val 598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9278" y="2390537"/>
            <a:ext cx="2407087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 smtClean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SERVICE DHCP</a:t>
            </a:r>
            <a:endParaRPr lang="en-US" sz="2000" dirty="0">
              <a:latin typeface="Montserrat" panose="02000505000000020004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89278" y="2806898"/>
            <a:ext cx="337113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Attribution automatique d'adresses IP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9278" y="3443019"/>
            <a:ext cx="337113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Configuration de masque sous-réseau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89278" y="4063374"/>
            <a:ext cx="337113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Définition de passerelle </a:t>
            </a:r>
            <a:endParaRPr lang="en-US" dirty="0">
              <a:solidFill>
                <a:srgbClr val="E5E0DF"/>
              </a:solidFill>
              <a:latin typeface="Montserrat" panose="02000505000000020004" pitchFamily="2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 smtClean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              par </a:t>
            </a: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défaut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9278" y="4659502"/>
            <a:ext cx="337113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Fourniture des </a:t>
            </a:r>
            <a:r>
              <a:rPr lang="en-US" dirty="0" smtClean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serveurs DNS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668322" y="2175153"/>
            <a:ext cx="3801904" cy="2897386"/>
          </a:xfrm>
          <a:prstGeom prst="roundRect">
            <a:avLst>
              <a:gd name="adj" fmla="val 598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83706" y="2390537"/>
            <a:ext cx="2407087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 smtClean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SERVICE DNS</a:t>
            </a:r>
            <a:endParaRPr lang="en-US" sz="2000" dirty="0">
              <a:latin typeface="Montserrat" panose="02000505000000020004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83706" y="2806898"/>
            <a:ext cx="337113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Résolution de noms de </a:t>
            </a:r>
            <a:endParaRPr lang="en-US" dirty="0" smtClean="0">
              <a:solidFill>
                <a:srgbClr val="E5E0DF"/>
              </a:solidFill>
              <a:latin typeface="Montserrat" panose="02000505000000020004" pitchFamily="2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 smtClean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domaines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83706" y="3513388"/>
            <a:ext cx="337113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Conversion nom-IP locale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883706" y="3873021"/>
            <a:ext cx="337113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Hiérarchie de serveurs DNS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883706" y="4264194"/>
            <a:ext cx="337113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Mise en cache des requêtes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73894" y="5265063"/>
            <a:ext cx="7796212" cy="2281357"/>
          </a:xfrm>
          <a:prstGeom prst="roundRect">
            <a:avLst>
              <a:gd name="adj" fmla="val 759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9278" y="5480447"/>
            <a:ext cx="2834640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 smtClean="0">
                <a:solidFill>
                  <a:srgbClr val="E5E0D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FONCTIONNALITÉS AVANCÉES</a:t>
            </a:r>
            <a:endParaRPr lang="en-US" sz="2000" dirty="0">
              <a:latin typeface="Montserrat" panose="02000505000000020004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89278" y="5896808"/>
            <a:ext cx="736544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Gestion de multiples pools DHCP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89278" y="6272212"/>
            <a:ext cx="736544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Support des VLAN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89278" y="6647617"/>
            <a:ext cx="736544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Inter-VLAN Routing</a:t>
            </a:r>
            <a:endParaRPr lang="en-US" dirty="0">
              <a:latin typeface="Montserrat" panose="02000505000000020004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89278" y="7023021"/>
            <a:ext cx="736544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Montserrat" panose="02000505000000020004" pitchFamily="2" charset="0"/>
                <a:ea typeface="Roboto" pitchFamily="34" charset="-122"/>
                <a:cs typeface="Roboto" pitchFamily="34" charset="-120"/>
              </a:rPr>
              <a:t>Réservation d'adresses</a:t>
            </a:r>
            <a:endParaRPr lang="en-US" dirty="0">
              <a:latin typeface="Montserrat" panose="02000505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544459" y="3423989"/>
            <a:ext cx="7597854" cy="210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ARCHITECTURE 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US" sz="360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LOGIQUE 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US" sz="3600" dirty="0" smtClean="0">
                <a:solidFill>
                  <a:srgbClr val="FFFFFF"/>
                </a:solidFill>
                <a:latin typeface="Montserrat" panose="02000505000000020004" pitchFamily="2" charset="0"/>
                <a:ea typeface="Saira Medium" pitchFamily="34" charset="-122"/>
                <a:cs typeface="Saira Medium" pitchFamily="34" charset="-120"/>
              </a:rPr>
              <a:t>DU PROJET</a:t>
            </a:r>
            <a:endParaRPr lang="en-US" sz="3600" dirty="0">
              <a:latin typeface="Montserrat" panose="02000505000000020004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6"/>
          <a:stretch/>
        </p:blipFill>
        <p:spPr>
          <a:xfrm>
            <a:off x="4537879" y="1"/>
            <a:ext cx="10092521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489</Words>
  <Application>Microsoft Office PowerPoint</Application>
  <PresentationFormat>Custom</PresentationFormat>
  <Paragraphs>108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Montserrat</vt:lpstr>
      <vt:lpstr>Saira Medium</vt:lpstr>
      <vt:lpstr>맑은 고딕</vt:lpstr>
      <vt:lpstr>Arial</vt:lpstr>
      <vt:lpstr>Roboto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peterson chery</cp:lastModifiedBy>
  <cp:revision>44</cp:revision>
  <dcterms:created xsi:type="dcterms:W3CDTF">2025-05-28T15:04:17Z</dcterms:created>
  <dcterms:modified xsi:type="dcterms:W3CDTF">2025-05-28T17:07:56Z</dcterms:modified>
</cp:coreProperties>
</file>